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12192000"/>
  <p:notesSz cx="6858000" cy="9144000"/>
  <p:embeddedFontLst>
    <p:embeddedFont>
      <p:font typeface="Arial Narrow"/>
      <p:regular r:id="rId20"/>
      <p:bold r:id="rId21"/>
      <p:italic r:id="rId22"/>
      <p:boldItalic r:id="rId23"/>
    </p:embeddedFont>
    <p:embeddedFont>
      <p:font typeface="Open Sans Ligh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8" roundtripDataSignature="AMtx7mjIY0nEWKEp1v+jX2jQGHZ1rxWP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D848442-233F-4BE7-A702-A136B21C2F44}">
  <a:tblStyle styleId="{5D848442-233F-4BE7-A702-A136B21C2F4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fill>
          <a:solidFill>
            <a:srgbClr val="D0DEEF"/>
          </a:solidFill>
        </a:fill>
      </a:tcStyle>
    </a:band1H>
    <a:band2H>
      <a:tcTxStyle/>
    </a:band2H>
    <a:band1V>
      <a:tcTxStyle/>
      <a:tcStyle>
        <a:fill>
          <a:solidFill>
            <a:srgbClr val="D0DEEF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rialNarrow-regular.fntdata"/><Relationship Id="rId22" Type="http://schemas.openxmlformats.org/officeDocument/2006/relationships/font" Target="fonts/ArialNarrow-italic.fntdata"/><Relationship Id="rId21" Type="http://schemas.openxmlformats.org/officeDocument/2006/relationships/font" Target="fonts/ArialNarrow-bold.fntdata"/><Relationship Id="rId24" Type="http://schemas.openxmlformats.org/officeDocument/2006/relationships/font" Target="fonts/OpenSansLight-regular.fntdata"/><Relationship Id="rId23" Type="http://schemas.openxmlformats.org/officeDocument/2006/relationships/font" Target="fonts/ArialNarrow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Light-italic.fntdata"/><Relationship Id="rId25" Type="http://schemas.openxmlformats.org/officeDocument/2006/relationships/font" Target="fonts/OpenSansLight-bold.fntdata"/><Relationship Id="rId28" Type="http://customschemas.google.com/relationships/presentationmetadata" Target="metadata"/><Relationship Id="rId27" Type="http://schemas.openxmlformats.org/officeDocument/2006/relationships/font" Target="fonts/OpenSansLigh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4" name="Google Shape;294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27" name="Google Shape;127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25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5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5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5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5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40" name="Google Shape;14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2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34" name="Google Shape;34;p1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1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47" name="Google Shape;47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1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1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2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2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63" name="Google Shape;63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20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0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0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0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0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75" name="Google Shape;75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2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86" name="Google Shape;86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2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2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00" name="Google Shape;100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23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3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3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3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3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14" name="Google Shape;114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24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4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4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4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4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11" Type="http://schemas.openxmlformats.org/officeDocument/2006/relationships/image" Target="../media/image22.png"/><Relationship Id="rId10" Type="http://schemas.openxmlformats.org/officeDocument/2006/relationships/image" Target="../media/image8.png"/><Relationship Id="rId12" Type="http://schemas.openxmlformats.org/officeDocument/2006/relationships/image" Target="../media/image12.png"/><Relationship Id="rId9" Type="http://schemas.openxmlformats.org/officeDocument/2006/relationships/image" Target="../media/image9.jpg"/><Relationship Id="rId5" Type="http://schemas.openxmlformats.org/officeDocument/2006/relationships/image" Target="../media/image6.png"/><Relationship Id="rId6" Type="http://schemas.openxmlformats.org/officeDocument/2006/relationships/image" Target="../media/image4.png"/><Relationship Id="rId7" Type="http://schemas.openxmlformats.org/officeDocument/2006/relationships/image" Target="../media/image2.png"/><Relationship Id="rId8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20.png"/><Relationship Id="rId11" Type="http://schemas.openxmlformats.org/officeDocument/2006/relationships/image" Target="../media/image22.png"/><Relationship Id="rId10" Type="http://schemas.openxmlformats.org/officeDocument/2006/relationships/image" Target="../media/image8.png"/><Relationship Id="rId12" Type="http://schemas.openxmlformats.org/officeDocument/2006/relationships/image" Target="../media/image12.png"/><Relationship Id="rId9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25.png"/><Relationship Id="rId7" Type="http://schemas.openxmlformats.org/officeDocument/2006/relationships/image" Target="../media/image2.png"/><Relationship Id="rId8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de-DE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de-DE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9	Raster Analysis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b="1" i="0" lang="de-DE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d) Land Cover Classification Practical</a:t>
            </a:r>
            <a:endParaRPr b="1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0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Interpretation of</a:t>
            </a: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models</a:t>
            </a:r>
            <a:endParaRPr/>
          </a:p>
        </p:txBody>
      </p:sp>
      <p:pic>
        <p:nvPicPr>
          <p:cNvPr descr="Ein Bild, das Schwarz, Dunkelheit enthält.&#10;&#10;Automatisch generierte Beschreibung" id="265" name="Google Shape;26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10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68" name="Google Shape;268;p1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10"/>
          <p:cNvSpPr txBox="1"/>
          <p:nvPr/>
        </p:nvSpPr>
        <p:spPr>
          <a:xfrm>
            <a:off x="1038957" y="1295400"/>
            <a:ext cx="103191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1. Not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enough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training data for certain classes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Urban and wetlands have very high misclassification rates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They likely have too few training samples or are too similar to other classes (e.g., wetlands vs. water)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58335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558335"/>
                </a:solidFill>
                <a:latin typeface="Arial Narrow"/>
                <a:ea typeface="Arial Narrow"/>
                <a:cs typeface="Arial Narrow"/>
                <a:sym typeface="Arial Narrow"/>
              </a:rPr>
              <a:t>Increase the number of training points for urban and wetlands</a:t>
            </a:r>
            <a:endParaRPr sz="2400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2. Overlapping spectral signatures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Wetlands and water are confused because they likely have similar spectral reflectance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Urban areas are confused with agriculture and water, which may indicate that urban pixels include mixed land cover types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558335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558335"/>
                </a:solidFill>
                <a:latin typeface="Arial Narrow"/>
                <a:ea typeface="Arial Narrow"/>
                <a:cs typeface="Arial Narrow"/>
                <a:sym typeface="Arial Narrow"/>
              </a:rPr>
              <a:t>Try adding more spectral bands to improve separability</a:t>
            </a:r>
            <a:endParaRPr sz="2400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1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Interpretation of</a:t>
            </a: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models</a:t>
            </a:r>
            <a:endParaRPr/>
          </a:p>
        </p:txBody>
      </p:sp>
      <p:pic>
        <p:nvPicPr>
          <p:cNvPr descr="Ein Bild, das Schwarz, Dunkelheit enthält.&#10;&#10;Automatisch generierte Beschreibung" id="276" name="Google Shape;27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1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79" name="Google Shape;279;p1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1"/>
          <p:cNvSpPr txBox="1"/>
          <p:nvPr/>
        </p:nvSpPr>
        <p:spPr>
          <a:xfrm>
            <a:off x="1034557" y="1274445"/>
            <a:ext cx="103191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3. Class imbalance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Water (648 cases) dominates the dataset, while urban (11 cases) and wetlands (8 cases) are underrepresented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Random Forest model will naturally be biased toward classes with more data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58335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558335"/>
                </a:solidFill>
                <a:latin typeface="Arial Narrow"/>
                <a:ea typeface="Arial Narrow"/>
                <a:cs typeface="Arial Narrow"/>
                <a:sym typeface="Arial Narrow"/>
              </a:rPr>
              <a:t>Balance the dataset by using equal numbers of training samples per class</a:t>
            </a:r>
            <a:endParaRPr sz="2400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4. Feature selection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features (raster bands) used for training might not be sufficiently different for urban, wetlands, and water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58335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rgbClr val="558335"/>
                </a:solidFill>
                <a:latin typeface="Arial Narrow"/>
                <a:ea typeface="Arial Narrow"/>
                <a:cs typeface="Arial Narrow"/>
                <a:sym typeface="Arial Narrow"/>
              </a:rPr>
              <a:t>Add additional data like: </a:t>
            </a:r>
            <a:endParaRPr sz="2400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rgbClr val="558335"/>
              </a:buClr>
              <a:buSzPts val="2400"/>
              <a:buFont typeface="Arial"/>
              <a:buChar char="•"/>
            </a:pPr>
            <a:r>
              <a:rPr b="0" i="0" lang="de-DE" sz="2400" u="none" cap="none" strike="noStrike">
                <a:solidFill>
                  <a:srgbClr val="558335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indices (NDVI, NDBI) to separate vegetation and built-up areas</a:t>
            </a:r>
            <a:endParaRPr b="0" i="0" sz="2400" u="none" cap="none" strike="noStrike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rgbClr val="558335"/>
              </a:buClr>
              <a:buSzPts val="2400"/>
              <a:buFont typeface="Arial"/>
              <a:buChar char="•"/>
            </a:pPr>
            <a:r>
              <a:rPr b="0" i="0" lang="de-DE" sz="2400" u="none" cap="none" strike="noStrike">
                <a:solidFill>
                  <a:srgbClr val="558335"/>
                </a:solidFill>
                <a:latin typeface="Arial Narrow"/>
                <a:ea typeface="Arial Narrow"/>
                <a:cs typeface="Arial Narrow"/>
                <a:sym typeface="Arial Narrow"/>
              </a:rPr>
              <a:t>Texture analysis to distinguish urban areas from natural ones</a:t>
            </a:r>
            <a:endParaRPr b="0" i="0" sz="1800" u="none" cap="none" strike="noStrike">
              <a:solidFill>
                <a:srgbClr val="558335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Results</a:t>
            </a:r>
            <a:endParaRPr/>
          </a:p>
        </p:txBody>
      </p:sp>
      <p:pic>
        <p:nvPicPr>
          <p:cNvPr descr="Ein Bild, das Schwarz, Dunkelheit enthält.&#10;&#10;Automatisch generierte Beschreibung" id="287" name="Google Shape;28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90" name="Google Shape;290;p1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reenshot, Karte enthält.&#10;&#10;KI-generierte Inhalte können fehlerhaft sein." id="291" name="Google Shape;291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01991" y="628650"/>
            <a:ext cx="6081347" cy="559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297" name="Google Shape;29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3"/>
          <p:cNvSpPr txBox="1"/>
          <p:nvPr>
            <p:ph idx="11" type="ftr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98989"/>
              </a:solidFill>
            </a:endParaRPr>
          </a:p>
        </p:txBody>
      </p:sp>
      <p:sp>
        <p:nvSpPr>
          <p:cNvPr id="299" name="Google Shape;299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00" name="Google Shape;300;p1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3"/>
          <p:cNvSpPr txBox="1"/>
          <p:nvPr/>
        </p:nvSpPr>
        <p:spPr>
          <a:xfrm>
            <a:off x="1059426" y="1713945"/>
            <a:ext cx="10075800" cy="35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Good training data</a:t>
            </a: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is essential for accurate land cover classification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Training samples must be </a:t>
            </a:r>
            <a:r>
              <a:rPr b="1"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well-distributed, balanced, and spectrally pure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can be used to</a:t>
            </a:r>
            <a:r>
              <a:rPr b="1"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create training data, train the model and run the prediction</a:t>
            </a:r>
            <a:br>
              <a:rPr lang="de-DE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2" name="Google Shape;302;p13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4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de-DE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de-DE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8" name="Google Shape;308;p14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descr="Ein Bild, das Text, Schrift, Grafiken, Screenshot enthält.&#10;&#10;Automatisch generierte Beschreibung" id="309" name="Google Shape;309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rift, Grafiken, Logo, Screenshot enthält.&#10;&#10;Automatisch generierte Beschreibung" id="310" name="Google Shape;310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warz, Dunkelheit enthält.&#10;&#10;Automatisch generierte Beschreibung" id="311" name="Google Shape;311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Logo, Grafiken, Symbol, Clipart enthält.&#10;&#10;Automatisch generierte Beschreibung" id="312" name="Google Shape;312;p1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Logo, Design, Darstellung enthält.&#10;&#10;Automatisch generierte Beschreibung" id="313" name="Google Shape;313;p1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Grafiken, Flagge enthält.&#10;&#10;Automatisch generierte Beschreibung" id="314" name="Google Shape;314;p1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Emblem, Logo, Wappen enthält.&#10;&#10;Automatisch generierte Beschreibung" id="315" name="Google Shape;315;p14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6" name="Google Shape;316;p14"/>
          <p:cNvSpPr txBox="1"/>
          <p:nvPr/>
        </p:nvSpPr>
        <p:spPr>
          <a:xfrm>
            <a:off x="1259149" y="4087500"/>
            <a:ext cx="45303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de-DE" sz="1800">
                <a:solidFill>
                  <a:srgbClr val="4D4D4D"/>
                </a:solidFill>
              </a:rPr>
              <a:t>Dr. Insa Otte, Hanna Schulten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de-DE" sz="1800">
                <a:solidFill>
                  <a:srgbClr val="4D4D4D"/>
                </a:solidFill>
              </a:rPr>
              <a:t>(on behalf of the EOCap4Africa Team)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de-DE" sz="1800">
                <a:solidFill>
                  <a:srgbClr val="4D4D4D"/>
                </a:solidFill>
              </a:rPr>
              <a:t>and colleagues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</p:txBody>
      </p:sp>
      <p:sp>
        <p:nvSpPr>
          <p:cNvPr id="317" name="Google Shape;31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grpSp>
        <p:nvGrpSpPr>
          <p:cNvPr id="318" name="Google Shape;318;p14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19" name="Google Shape;319;p14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320" name="Google Shape;320;p14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1" name="Google Shape;321;p14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74" name="Google Shape;1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904225" y="2189517"/>
            <a:ext cx="112899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how to create high-quality training data for classification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 best practices for selecting representative training samples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Apply training data to classify land cover using a random forest model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Training data</a:t>
            </a:r>
            <a:endParaRPr/>
          </a:p>
        </p:txBody>
      </p:sp>
      <p:pic>
        <p:nvPicPr>
          <p:cNvPr descr="Ein Bild, das Schwarz, Dunkelheit enthält.&#10;&#10;Automatisch generierte Beschreibung" id="185" name="Google Shape;18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1606911" y="3627455"/>
            <a:ext cx="8979777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quality of training data directly impacts classification accuracy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Poor training data can lead to misclassification and unreliable results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Training data should be well-distributed, balanced, and spectrally distinct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3173220" y="1604773"/>
            <a:ext cx="5849468" cy="149064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Training data is the foundation of supervised classification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Training data</a:t>
            </a:r>
            <a:endParaRPr/>
          </a:p>
        </p:txBody>
      </p:sp>
      <p:pic>
        <p:nvPicPr>
          <p:cNvPr descr="Ein Bild, das Schwarz, Dunkelheit enthält.&#10;&#10;Automatisch generierte Beschreibung" id="197" name="Google Shape;19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00" name="Google Shape;200;p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"/>
          <p:cNvSpPr txBox="1"/>
          <p:nvPr/>
        </p:nvSpPr>
        <p:spPr>
          <a:xfrm>
            <a:off x="1104958" y="2986407"/>
            <a:ext cx="10503777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Representative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Covers all land cover classes in the study area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Balanced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Avoid class imbalances by ensuring roughly equal sample sizes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Spatially Distributed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Spread across different locations to account for variability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Spectrally Pure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Use homogeneous areas to avoid mixed pixels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Independent Validation Set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Keep separate data for accuracy assessment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2" name="Google Shape;202;p4"/>
          <p:cNvSpPr/>
          <p:nvPr/>
        </p:nvSpPr>
        <p:spPr>
          <a:xfrm>
            <a:off x="1104934" y="1840630"/>
            <a:ext cx="4670183" cy="873787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Characteristics of good training data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/>
          <p:nvPr/>
        </p:nvSpPr>
        <p:spPr>
          <a:xfrm>
            <a:off x="2174225" y="-26306"/>
            <a:ext cx="7092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 for random forest classification</a:t>
            </a:r>
            <a:endParaRPr/>
          </a:p>
        </p:txBody>
      </p:sp>
      <p:pic>
        <p:nvPicPr>
          <p:cNvPr descr="Ein Bild, das Schwarz, Dunkelheit enthält.&#10;&#10;Automatisch generierte Beschreibung" id="209" name="Google Shape;2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5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"/>
          <p:cNvSpPr txBox="1"/>
          <p:nvPr/>
        </p:nvSpPr>
        <p:spPr>
          <a:xfrm>
            <a:off x="935624" y="1426121"/>
            <a:ext cx="105039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Better model control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Allows fine-tuning of hyperparameters (e.g., number of trees, depth, feature selection)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Faster processing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More efficient for large datasets compared to QGIS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Advanced accuracy metrics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Generates confusion matrices, feature importance scores, and cross-validation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Better performance tracking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Can visualize classification accuracy and analyze errors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Seamless integration with GIS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– Results can be exported back into QGIS for visualization and further spatial analysis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can run Random Forest, but it has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limited customization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may struggle with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large datasets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</a:t>
            </a:r>
            <a:endParaRPr/>
          </a:p>
        </p:txBody>
      </p:sp>
      <p:pic>
        <p:nvPicPr>
          <p:cNvPr descr="Ein Bild, das Schwarz, Dunkelheit enthält.&#10;&#10;Automatisch generierte Beschreibung" id="220" name="Google Shape;22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23" name="Google Shape;223;p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/>
          <p:nvPr/>
        </p:nvSpPr>
        <p:spPr>
          <a:xfrm>
            <a:off x="2332601" y="2209535"/>
            <a:ext cx="6804992" cy="2524787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your own LCC!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As an example, we are investigating wetlands in Rwanda</a:t>
            </a:r>
            <a:endParaRPr/>
          </a:p>
          <a:p>
            <a:pPr indent="-457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your own training data in QGIS</a:t>
            </a:r>
            <a:endParaRPr/>
          </a:p>
          <a:p>
            <a:pPr indent="-457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Run a Random Forest Model in RStudio</a:t>
            </a:r>
            <a:endParaRPr/>
          </a:p>
          <a:p>
            <a:pPr indent="-457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Visualise your results in RStudio or QGIS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Interpretation of</a:t>
            </a: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models</a:t>
            </a:r>
            <a:endParaRPr/>
          </a:p>
        </p:txBody>
      </p:sp>
      <p:pic>
        <p:nvPicPr>
          <p:cNvPr descr="Ein Bild, das Schwarz, Dunkelheit enthält.&#10;&#10;Automatisch generierte Beschreibung" id="231" name="Google Shape;23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7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34" name="Google Shape;234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reenshot, Schrift, Zahl enthält.&#10;&#10;KI-generierte Inhalte können fehlerhaft sein." id="235" name="Google Shape;23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47775" y="2749061"/>
            <a:ext cx="969645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/>
          <p:nvPr/>
        </p:nvSpPr>
        <p:spPr>
          <a:xfrm>
            <a:off x="1803595" y="2104016"/>
            <a:ext cx="83686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Output of the random forest model -&gt; but what does this mean?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8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Interpretation of</a:t>
            </a: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models</a:t>
            </a:r>
            <a:endParaRPr/>
          </a:p>
        </p:txBody>
      </p:sp>
      <p:pic>
        <p:nvPicPr>
          <p:cNvPr descr="Ein Bild, das Schwarz, Dunkelheit enthält.&#10;&#10;Automatisch generierte Beschreibung" id="243" name="Google Shape;24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8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46" name="Google Shape;246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7" name="Google Shape;247;p8"/>
          <p:cNvGraphicFramePr/>
          <p:nvPr/>
        </p:nvGraphicFramePr>
        <p:xfrm>
          <a:off x="1091712" y="1610165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{5D848442-233F-4BE7-A702-A136B21C2F44}</a:tableStyleId>
              </a:tblPr>
              <a:tblGrid>
                <a:gridCol w="1732550"/>
                <a:gridCol w="1026775"/>
                <a:gridCol w="1116525"/>
                <a:gridCol w="1145400"/>
                <a:gridCol w="981775"/>
                <a:gridCol w="1472675"/>
                <a:gridCol w="2541525"/>
              </a:tblGrid>
              <a:tr h="627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Actual → Predicted</a:t>
                      </a:r>
                      <a:endParaRPr b="1"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agriculture</a:t>
                      </a:r>
                      <a:endParaRPr b="1"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forest</a:t>
                      </a:r>
                      <a:endParaRPr b="1"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urban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water</a:t>
                      </a:r>
                      <a:endParaRPr b="1"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wetlands</a:t>
                      </a:r>
                      <a:endParaRPr b="1"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class.error</a:t>
                      </a:r>
                      <a:endParaRPr b="1"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</a:tr>
              <a:tr h="627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agriculture</a:t>
                      </a:r>
                      <a:endParaRPr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79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6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5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14.1% misclassified</a:t>
                      </a:r>
                      <a:endParaRPr b="0" sz="20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7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forest</a:t>
                      </a:r>
                      <a:endParaRPr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148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5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3.9% misclassified</a:t>
                      </a:r>
                      <a:endParaRPr b="0" sz="20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7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urban</a:t>
                      </a:r>
                      <a:endParaRPr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17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78.4% misclassified 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7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water</a:t>
                      </a:r>
                      <a:endParaRPr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6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648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1.7% misclassified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7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20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wetlands</a:t>
                      </a:r>
                      <a:endParaRPr sz="20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3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4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28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20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81.8% misclassified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9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Interpretation of</a:t>
            </a: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models</a:t>
            </a:r>
            <a:endParaRPr/>
          </a:p>
        </p:txBody>
      </p:sp>
      <p:pic>
        <p:nvPicPr>
          <p:cNvPr descr="Ein Bild, das Schwarz, Dunkelheit enthält.&#10;&#10;Automatisch generierte Beschreibung" id="254" name="Google Shape;25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9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E9d Land Cover Classification Practical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57" name="Google Shape;257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9"/>
          <p:cNvSpPr txBox="1"/>
          <p:nvPr/>
        </p:nvSpPr>
        <p:spPr>
          <a:xfrm>
            <a:off x="1119553" y="1720362"/>
            <a:ext cx="103191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Good performances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Water (97.8% accuracy) – The model is classifying water very well, with only 1.7% error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Forest (96.1% accuracy) – Also good, with only 3.9% misclassified cases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Bad performances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Urban (only 11/51 correct, 78.4% error) – The model struggles to distinguish urban areas, misclassifying them as agriculture and water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Wetlands (only 8/44 correct, 81.8% error) – The worst class! Wetlands are being confused with water (28 cases)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